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FAFB2-2CCF-0112-7DA6-7D8DEEF47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4329" y="802299"/>
            <a:ext cx="9360523" cy="1255102"/>
          </a:xfrm>
        </p:spPr>
        <p:txBody>
          <a:bodyPr/>
          <a:lstStyle/>
          <a:p>
            <a:r>
              <a:rPr lang="en-US" dirty="0"/>
              <a:t> hackathon project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8766E5-983B-AAD8-BB89-962B38EC0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2487706"/>
            <a:ext cx="8637072" cy="2554941"/>
          </a:xfrm>
        </p:spPr>
        <p:txBody>
          <a:bodyPr/>
          <a:lstStyle/>
          <a:p>
            <a:r>
              <a:rPr lang="en-US" sz="2000" b="1" i="0" dirty="0">
                <a:solidFill>
                  <a:schemeClr val="accent1"/>
                </a:solidFill>
                <a:effectLst/>
                <a:highlight>
                  <a:srgbClr val="FFFFFF"/>
                </a:highlight>
                <a:latin typeface="Helvetica Neue"/>
              </a:rPr>
              <a:t>                 </a:t>
            </a:r>
            <a:r>
              <a:rPr lang="en-US" sz="2400" b="1" i="0" dirty="0">
                <a:solidFill>
                  <a:schemeClr val="accent1"/>
                </a:solidFill>
                <a:effectLst/>
                <a:highlight>
                  <a:srgbClr val="FFFFFF"/>
                </a:highlight>
                <a:latin typeface="Helvetica Neue"/>
              </a:rPr>
              <a:t>to  Develop an advanced multi-class </a:t>
            </a:r>
          </a:p>
          <a:p>
            <a:r>
              <a:rPr lang="en-US" sz="2400" b="1" i="0" dirty="0">
                <a:solidFill>
                  <a:schemeClr val="accent1"/>
                </a:solidFill>
                <a:effectLst/>
                <a:highlight>
                  <a:srgbClr val="FFFFFF"/>
                </a:highlight>
                <a:latin typeface="Helvetica Neue"/>
              </a:rPr>
              <a:t>          text classifier for ecommerce product</a:t>
            </a:r>
          </a:p>
          <a:p>
            <a:r>
              <a:rPr lang="en-US" sz="2400" b="1" dirty="0">
                <a:solidFill>
                  <a:schemeClr val="accent1"/>
                </a:solidFill>
                <a:highlight>
                  <a:srgbClr val="FFFFFF"/>
                </a:highlight>
                <a:latin typeface="Helvetica Neue"/>
              </a:rPr>
              <a:t>                            categorization</a:t>
            </a:r>
            <a:endParaRPr lang="en-US" sz="2400" b="1" i="0" dirty="0">
              <a:solidFill>
                <a:schemeClr val="accent1"/>
              </a:solidFill>
              <a:effectLst/>
              <a:highlight>
                <a:srgbClr val="FFFFFF"/>
              </a:highlight>
              <a:latin typeface="Helvetica Neue"/>
            </a:endParaRPr>
          </a:p>
          <a:p>
            <a:endParaRPr lang="en-IN" dirty="0"/>
          </a:p>
        </p:txBody>
      </p:sp>
      <p:pic>
        <p:nvPicPr>
          <p:cNvPr id="5" name="Recorded Sound 1">
            <a:hlinkClick r:id="" action="ppaction://media"/>
            <a:extLst>
              <a:ext uri="{FF2B5EF4-FFF2-40B4-BE49-F238E27FC236}">
                <a16:creationId xmlns:a16="http://schemas.microsoft.com/office/drawing/2014/main" id="{A6CDE209-AD68-497E-527A-9CFB2E4A38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616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55"/>
    </mc:Choice>
    <mc:Fallback>
      <p:transition spd="slow" advTm="19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6315-CBF6-B099-F183-42E5740A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VALIDATION SPLIT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707A-7A35-990C-3EEA-DAA3AA945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INVOLVES DIVIDING THE DATASET INTO TWO SEPARATE SUBSETS:</a:t>
            </a:r>
          </a:p>
          <a:p>
            <a:r>
              <a:rPr lang="en-US" dirty="0"/>
              <a:t>TRAINING DATA AND VALIDATION DATA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CF3B35-E2B6-0F63-92AB-01FD251C7A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59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91"/>
    </mc:Choice>
    <mc:Fallback>
      <p:transition spd="slow" advTm="11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5AE77-15D6-55C3-D94F-EE946626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 SETUP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CAA6-6709-406F-D06B-C43DBA780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WORDCLOUD- VISUAL REPRESENTATION OF TEXT DATA WHERE THE SIZE OF EACH WORD INDICATES ITS FREQUENCY OR IMPORTANCE WITHIN A GIVEN TEXT.</a:t>
            </a:r>
          </a:p>
          <a:p>
            <a:r>
              <a:rPr lang="en-US" dirty="0"/>
              <a:t> IT IS USEFUL FOR QUICKLY VISUALIZING THE  MOST PROMINENT TERMS IN A DATASET.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046C0B-F6AD-2B16-6F3F-D333FDA8B0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13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32"/>
    </mc:Choice>
    <mc:Fallback>
      <p:transition spd="slow" advTm="19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2347-FA53-4199-3DA2-C8FCD2A41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TF-IDF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8A784-15B3-99A8-5423-281272F26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STATISTICAL MEASURE USED TO EVALUATE THE IMPORTANCE OF WORD IN A DOCUMENT RELATIVE TO A COLLECTION OF DOCUMENTS.</a:t>
            </a:r>
          </a:p>
          <a:p>
            <a:r>
              <a:rPr lang="en-US" dirty="0"/>
              <a:t>COMBINES TF-IDF TO COMPUTE THE WEIGHT OF A TERM IN A DOCUMENT.</a:t>
            </a:r>
          </a:p>
          <a:p>
            <a:r>
              <a:rPr lang="en-US" dirty="0"/>
              <a:t>AFTER MODELING</a:t>
            </a:r>
          </a:p>
          <a:p>
            <a:r>
              <a:rPr lang="en-US" sz="2400" dirty="0"/>
              <a:t>The models Ridge Classifier, SGD Classifier, and Linear SVM achieve high training and validation accuracies</a:t>
            </a:r>
            <a:endParaRPr lang="en-IN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56CA55-F416-930E-6C90-A09A3FF805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1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30"/>
    </mc:Choice>
    <mc:Fallback>
      <p:transition spd="slow" advTm="2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6DDE2-D349-996D-5454-EF4B09F1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FEC88-8AED-4CF6-24D8-D2DAAF781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E-commerce Product Categorization Performance:</a:t>
            </a:r>
          </a:p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Training Set: </a:t>
            </a:r>
          </a:p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Overall performance: </a:t>
            </a:r>
            <a:r>
              <a:rPr lang="en-IN" b="1" dirty="0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</a:rPr>
              <a:t>Achieved 99% accuracy</a:t>
            </a:r>
          </a:p>
          <a:p>
            <a:r>
              <a:rPr lang="en-IN" b="1" dirty="0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</a:rPr>
              <a:t>Test set:</a:t>
            </a:r>
          </a:p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Overa</a:t>
            </a:r>
            <a:r>
              <a:rPr lang="en-IN" b="1" dirty="0">
                <a:solidFill>
                  <a:srgbClr val="000000"/>
                </a:solidFill>
                <a:highlight>
                  <a:srgbClr val="FFFFFF"/>
                </a:highlight>
                <a:latin typeface="Helvetica Neue"/>
              </a:rPr>
              <a:t>ll Performance: Achieved 98% accuracy</a:t>
            </a:r>
          </a:p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Overfitting analysis</a:t>
            </a:r>
          </a:p>
          <a:p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04C896-500E-1AEF-2CF0-6338FB6FD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72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48"/>
    </mc:Choice>
    <mc:Fallback>
      <p:transition spd="slow" advTm="33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ED44D-CCF5-82B0-DF89-FB572B1F0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63287"/>
            <a:ext cx="9603275" cy="800099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82324-4EB5-9726-EA6D-8241C7043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1" y="963385"/>
            <a:ext cx="10646228" cy="5127171"/>
          </a:xfrm>
        </p:spPr>
        <p:txBody>
          <a:bodyPr>
            <a:normAutofit/>
          </a:bodyPr>
          <a:lstStyle/>
          <a:p>
            <a:r>
              <a:rPr lang="en-US" dirty="0"/>
              <a:t>The model achieved a high accuracy of 85.83%, demonstrating strong performance in predicting product categories. The scatter plot analysis confirms this, showing substantial overlap between the true and predicted labels for most indices, indicating consistent and accurate predictions.</a:t>
            </a:r>
          </a:p>
          <a:p>
            <a:endParaRPr lang="en-US" dirty="0"/>
          </a:p>
          <a:p>
            <a:r>
              <a:rPr lang="en-US" dirty="0"/>
              <a:t>However, notable gaps between the blue and orange points at specific indices (2300-2500), particularly within the 'Baby Care' category, highlight areas where the model struggles. Investigating these instances and categories can provide insights for targeted improvements.</a:t>
            </a:r>
          </a:p>
          <a:p>
            <a:endParaRPr lang="en-US" dirty="0"/>
          </a:p>
          <a:p>
            <a:r>
              <a:rPr lang="en-US" dirty="0"/>
              <a:t>Despite these challenges, the model shows promising overall performance. Implementing additional fine-tuning strategies, such as acquiring more training data for specific categories or conducting focused feature engineering, can further enhance accuracy and address identified weaknesses effectively.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E3BF8FE-2824-03BA-012C-71CEC1416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41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795"/>
    </mc:Choice>
    <mc:Fallback>
      <p:transition spd="slow" advTm="66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7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B595F-0600-31A2-BD43-87A42D15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FUTURE WORK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48D52-ECC1-6F4D-9DD3-1DB23A62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Explore deep learning models like BERT or Bidirectional LSTM. With more data, consider using </a:t>
            </a:r>
            <a:r>
              <a:rPr lang="en-US" sz="3200" dirty="0" err="1"/>
              <a:t>GloVe</a:t>
            </a:r>
            <a:r>
              <a:rPr lang="en-US" sz="3200" dirty="0"/>
              <a:t> or Word2Vec embeddings to improve performance.</a:t>
            </a:r>
            <a:endParaRPr lang="en-IN" sz="32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BE4987B-5975-3146-03CA-CC60342FE9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007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18"/>
    </mc:Choice>
    <mc:Fallback>
      <p:transition spd="slow" advTm="17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5BDC0-0546-4970-230E-0C96EEAF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003612"/>
            <a:ext cx="9603275" cy="2003612"/>
          </a:xfrm>
        </p:spPr>
        <p:txBody>
          <a:bodyPr>
            <a:normAutofit/>
          </a:bodyPr>
          <a:lstStyle/>
          <a:p>
            <a:r>
              <a:rPr lang="en-US" sz="4000" dirty="0"/>
              <a:t>                     THANK YOU</a:t>
            </a:r>
            <a:endParaRPr lang="en-IN" sz="40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13965B-789A-956D-1142-2B2BF66A99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85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50"/>
    </mc:Choice>
    <mc:Fallback>
      <p:transition spd="slow" advTm="5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CA52D-21B1-4352-40CB-836CC488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Focusing on:</a:t>
            </a:r>
            <a:endParaRPr lang="en-IN" sz="3600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571F1-B739-08C3-EAF6-5B840BDC1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EFFICIENCY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ACCURACY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SCALABILITY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ROBUSTNESS</a:t>
            </a:r>
          </a:p>
          <a:p>
            <a:pPr marL="0" indent="0">
              <a:buNone/>
            </a:pPr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B3A3CE-4B70-79A9-915F-3D53AFF2CF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043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70"/>
    </mc:Choice>
    <mc:Fallback>
      <p:transition spd="slow" advTm="10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BFB-6FDB-98BC-22F5-830183703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AIM OF THE PROJECT</a:t>
            </a:r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0D5CF-5EBD-C061-8266-AEB031FB0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 To enhance the product categorization , improving search efficiency and user experience in the eCommerce industry.</a:t>
            </a:r>
          </a:p>
          <a:p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D9FD67-4DFD-9B58-E010-9B96B39EE7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3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72"/>
    </mc:Choice>
    <mc:Fallback>
      <p:transition spd="slow" advTm="12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DD0D9-DFA5-CFD1-7CE7-A3B8EEF0E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"/>
            <a:ext cx="9603275" cy="571500"/>
          </a:xfrm>
        </p:spPr>
        <p:txBody>
          <a:bodyPr>
            <a:normAutofit fontScale="90000"/>
          </a:bodyPr>
          <a:lstStyle/>
          <a:p>
            <a:r>
              <a:rPr lang="en-IN" sz="4400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Helvetica Neue"/>
              </a:rPr>
              <a:t>                Table of content</a:t>
            </a:r>
            <a:b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ED185-DD60-8B4E-FCF6-B4EF065FB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243" y="1003361"/>
            <a:ext cx="11609613" cy="4646325"/>
          </a:xfrm>
        </p:spPr>
        <p:txBody>
          <a:bodyPr>
            <a:normAutofit/>
          </a:bodyPr>
          <a:lstStyle/>
          <a:p>
            <a:pPr algn="l"/>
            <a:r>
              <a:rPr lang="en-IN" sz="24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Helvetica Neue"/>
              </a:rPr>
              <a:t>1) IMPORT LIBRARIES        </a:t>
            </a:r>
          </a:p>
          <a:p>
            <a:pPr algn="l"/>
            <a:r>
              <a:rPr lang="en-IN" sz="24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Helvetica Neue"/>
              </a:rPr>
              <a:t> 2) DATASET PREPARATION   </a:t>
            </a:r>
          </a:p>
          <a:p>
            <a:pPr algn="l"/>
            <a:r>
              <a:rPr lang="en-IN" sz="24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Helvetica Neue"/>
              </a:rPr>
              <a:t> 3)EDA  </a:t>
            </a:r>
          </a:p>
          <a:p>
            <a:pPr algn="l"/>
            <a:r>
              <a:rPr lang="en-IN" sz="2400" b="1" i="0" dirty="0">
                <a:solidFill>
                  <a:schemeClr val="accent3">
                    <a:lumMod val="75000"/>
                  </a:schemeClr>
                </a:solidFill>
                <a:effectLst/>
                <a:highlight>
                  <a:srgbClr val="FFFFFF"/>
                </a:highlight>
                <a:latin typeface="Helvetica Neue"/>
              </a:rPr>
              <a:t> 4)TEXT NORMALISATION</a:t>
            </a:r>
          </a:p>
          <a:p>
            <a:pPr algn="l"/>
            <a:r>
              <a:rPr lang="en-IN" sz="2400" b="1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Helvetica Neue"/>
              </a:rPr>
              <a:t> 5) TRAIN VALIDATION SPLIT</a:t>
            </a:r>
          </a:p>
          <a:p>
            <a:pPr algn="l"/>
            <a:r>
              <a:rPr lang="en-IN" sz="2400" b="1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Helvetica Neue"/>
              </a:rPr>
              <a:t> 6) TF-IDF VECTORIZATION</a:t>
            </a:r>
          </a:p>
          <a:p>
            <a:pPr algn="l"/>
            <a:r>
              <a:rPr lang="en-IN" sz="2400" b="1" dirty="0">
                <a:solidFill>
                  <a:schemeClr val="accent3">
                    <a:lumMod val="75000"/>
                  </a:schemeClr>
                </a:solidFill>
                <a:highlight>
                  <a:srgbClr val="FFFFFF"/>
                </a:highlight>
                <a:latin typeface="Helvetica Neue"/>
              </a:rPr>
              <a:t> 7) CONCLUSION</a:t>
            </a:r>
          </a:p>
          <a:p>
            <a:pPr algn="l"/>
            <a:endParaRPr lang="en-IN" b="1" i="0" dirty="0">
              <a:solidFill>
                <a:srgbClr val="000000"/>
              </a:solidFill>
              <a:effectLst/>
              <a:highlight>
                <a:srgbClr val="FFFFFF"/>
              </a:highlight>
              <a:latin typeface="Helvetica Neue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CA8D18-B456-BCD9-FEB8-3A6826C04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33"/>
    </mc:Choice>
    <mc:Fallback>
      <p:transition spd="slow" advTm="23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FBAF2-8DF3-A58F-F653-05489727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  <a:t>                  </a:t>
            </a:r>
            <a:r>
              <a:rPr lang="en-IN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Helvetica Neue"/>
              </a:rPr>
              <a:t>Reading the Data:</a:t>
            </a:r>
            <a:br>
              <a:rPr lang="en-IN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Helvetica Neue"/>
              </a:rPr>
            </a:b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B8BBF-820C-B8F9-BC31-3088D6A6B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E-COMMERCE PRODUCT DATASET WAS FIRST DOWNLOADED AS A CSV FILE.</a:t>
            </a:r>
          </a:p>
          <a:p>
            <a:endParaRPr lang="en-US" dirty="0"/>
          </a:p>
          <a:p>
            <a:r>
              <a:rPr lang="en-US" dirty="0"/>
              <a:t>THIS DATASET IS TO BE VISUALIZED ,  PREPROCESSED AND READ USING THE PANDAS LIBRARY.</a:t>
            </a:r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9DD8F1-AAA5-E8CA-D417-959EF848E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21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72"/>
    </mc:Choice>
    <mc:Fallback>
      <p:transition spd="slow" advTm="17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B29FC-FAB0-7288-9F98-6CA1F0A83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  <a:latin typeface="Helvetica Neue"/>
              </a:rPr>
              <a:t>        Dropping unnecessary columns</a:t>
            </a:r>
            <a:br>
              <a:rPr lang="en-IN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Helvetica Neu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397DF-4282-0C21-B64F-48949F0A5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As only description and </a:t>
            </a:r>
            <a:r>
              <a:rPr lang="en-US" sz="3200" dirty="0" err="1"/>
              <a:t>product_category_tree</a:t>
            </a:r>
            <a:r>
              <a:rPr lang="en-US" sz="3200" dirty="0"/>
              <a:t> are of utmost importance in predicting the category of a product, rest of the columns which does not contribute any meaning to our problem statement are removed.</a:t>
            </a:r>
            <a:endParaRPr lang="en-IN" sz="32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78C0B96-CFE6-1743-9B78-0989B535F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5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86"/>
    </mc:Choice>
    <mc:Fallback>
      <p:transition spd="slow" advTm="19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7FC60-BA0E-C7EC-F106-D2FDDCE31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 NLTK(NATURAL LEARNING TOOLKIT)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C2CFA-3D7D-3E08-81BA-5D809C7D8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800" dirty="0"/>
              <a:t>STOPWORDS</a:t>
            </a:r>
          </a:p>
          <a:p>
            <a:pPr marL="457200" indent="-457200">
              <a:buAutoNum type="arabicPeriod"/>
            </a:pPr>
            <a:r>
              <a:rPr lang="en-US" sz="2800" dirty="0"/>
              <a:t> PUNKT</a:t>
            </a:r>
          </a:p>
          <a:p>
            <a:pPr marL="457200" indent="-457200">
              <a:buAutoNum type="arabicPeriod"/>
            </a:pPr>
            <a:r>
              <a:rPr lang="en-US" sz="2800" dirty="0"/>
              <a:t> WORDNET</a:t>
            </a:r>
          </a:p>
          <a:p>
            <a:pPr marL="457200" indent="-457200">
              <a:buAutoNum type="arabicPeriod"/>
            </a:pPr>
            <a:r>
              <a:rPr lang="en-US" sz="2800" dirty="0"/>
              <a:t> AVERAGED_PERCEPTRON_TAGGER</a:t>
            </a:r>
            <a:endParaRPr lang="en-IN" sz="28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5B12B5-0EB8-786F-4537-C4820D5BFD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492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99"/>
    </mc:Choice>
    <mc:Fallback>
      <p:transition spd="slow" advTm="68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32AD-7725-C7DC-36A8-147349CCE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EDA 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5F76-2A8E-F1BA-00F1-BB444EF67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10126339" cy="3726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WE HAD DONE EDA AND VISUALIZE THE DATA WITH THE HELP OF BOX PLOTS TO SHOW THE OUTLIERS.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FROM EDA WE COME TO KNOW THAT PRODUCT DESCRIPTION IN THE “MOBILE AND ACCESSORIES” ARE MOST DETAILED.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</a:rPr>
              <a:t>PRODUCT DESCRIPTION FOR  “CLOTHING” IS MUCH LESSER</a:t>
            </a:r>
            <a:r>
              <a:rPr lang="en-US" sz="2400" dirty="0"/>
              <a:t>.</a:t>
            </a:r>
            <a:endParaRPr lang="en-IN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B40AC7-DC85-2507-81BA-9FDBD5403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565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27"/>
    </mc:Choice>
    <mc:Fallback>
      <p:transition spd="slow" advTm="24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AB9C9-C739-B631-1D83-06DE95109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63287"/>
            <a:ext cx="9603275" cy="641232"/>
          </a:xfrm>
        </p:spPr>
        <p:txBody>
          <a:bodyPr/>
          <a:lstStyle/>
          <a:p>
            <a:r>
              <a:rPr lang="en-US" dirty="0"/>
              <a:t>TEXT NORMALIZATION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30C31-6D37-F666-E749-2C8FDB632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804520"/>
            <a:ext cx="9603275" cy="5248962"/>
          </a:xfrm>
        </p:spPr>
        <p:txBody>
          <a:bodyPr/>
          <a:lstStyle/>
          <a:p>
            <a:r>
              <a:rPr lang="en-US" dirty="0"/>
              <a:t>1. CONVERTING TO LOWERCASE</a:t>
            </a:r>
          </a:p>
          <a:p>
            <a:r>
              <a:rPr lang="en-US" dirty="0"/>
              <a:t>2 . REMOVAL OF WHITESPACES</a:t>
            </a:r>
          </a:p>
          <a:p>
            <a:r>
              <a:rPr lang="en-US" dirty="0"/>
              <a:t>3. REMOVAL OF PUNCTUATIONS</a:t>
            </a:r>
          </a:p>
          <a:p>
            <a:r>
              <a:rPr lang="en-US" dirty="0"/>
              <a:t>4.  UNICODE CHARACTERS</a:t>
            </a:r>
          </a:p>
          <a:p>
            <a:r>
              <a:rPr lang="en-IN" dirty="0"/>
              <a:t>5. STOPWORDS</a:t>
            </a:r>
          </a:p>
          <a:p>
            <a:r>
              <a:rPr lang="en-IN" dirty="0"/>
              <a:t>6. SPELLING CORRECTION</a:t>
            </a:r>
          </a:p>
          <a:p>
            <a:r>
              <a:rPr lang="en-IN" dirty="0"/>
              <a:t>7. STEMMING AND LEMATIZATION</a:t>
            </a:r>
          </a:p>
          <a:p>
            <a:r>
              <a:rPr lang="en-IN" dirty="0"/>
              <a:t>8. DISCARDMENT OF NON ALPHABETIC WORDS</a:t>
            </a:r>
          </a:p>
          <a:p>
            <a:r>
              <a:rPr lang="en-IN" dirty="0"/>
              <a:t>9.RETAINMENT OF RELEVANT PARTS OF SPEECH</a:t>
            </a:r>
          </a:p>
          <a:p>
            <a:r>
              <a:rPr lang="en-IN" dirty="0"/>
              <a:t>10. WORKFLOW INTEGRATION</a:t>
            </a:r>
          </a:p>
          <a:p>
            <a:endParaRPr lang="en-IN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113F0F1-2EC9-1E99-1CE8-A49098502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90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80"/>
    </mc:Choice>
    <mc:Fallback>
      <p:transition spd="slow" advTm="60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7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186</TotalTime>
  <Words>579</Words>
  <Application>Microsoft Office PowerPoint</Application>
  <PresentationFormat>Widescreen</PresentationFormat>
  <Paragraphs>72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Gill Sans MT</vt:lpstr>
      <vt:lpstr>Helvetica Neue</vt:lpstr>
      <vt:lpstr>Gallery</vt:lpstr>
      <vt:lpstr> hackathon project</vt:lpstr>
      <vt:lpstr>Focusing on:</vt:lpstr>
      <vt:lpstr>AIM OF THE PROJECT</vt:lpstr>
      <vt:lpstr>                Table of content </vt:lpstr>
      <vt:lpstr>                  Reading the Data: </vt:lpstr>
      <vt:lpstr>        Dropping unnecessary columns </vt:lpstr>
      <vt:lpstr>IMPORT NLTK(NATURAL LEARNING TOOLKIT)</vt:lpstr>
      <vt:lpstr>EDA </vt:lpstr>
      <vt:lpstr>TEXT NORMALIZATION</vt:lpstr>
      <vt:lpstr>TRAIN VALIDATION SPLIT</vt:lpstr>
      <vt:lpstr>TEST DATA SETUP</vt:lpstr>
      <vt:lpstr>TF-IDF </vt:lpstr>
      <vt:lpstr>EVALUATION</vt:lpstr>
      <vt:lpstr>CONCLUSION</vt:lpstr>
      <vt:lpstr>FUTURE WORK </vt:lpstr>
      <vt:lpstr>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Manasi Bhagat</dc:creator>
  <cp:lastModifiedBy>Manasi Bhagat</cp:lastModifiedBy>
  <cp:revision>3</cp:revision>
  <dcterms:created xsi:type="dcterms:W3CDTF">2024-08-04T21:50:35Z</dcterms:created>
  <dcterms:modified xsi:type="dcterms:W3CDTF">2024-08-05T06:18:14Z</dcterms:modified>
</cp:coreProperties>
</file>

<file path=docProps/thumbnail.jpeg>
</file>